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89" r:id="rId4"/>
  </p:sldMasterIdLst>
  <p:notesMasterIdLst>
    <p:notesMasterId r:id="rId29"/>
  </p:notesMasterIdLst>
  <p:handoutMasterIdLst>
    <p:handoutMasterId r:id="rId30"/>
  </p:handoutMasterIdLst>
  <p:sldIdLst>
    <p:sldId id="256" r:id="rId5"/>
    <p:sldId id="266" r:id="rId6"/>
    <p:sldId id="300" r:id="rId7"/>
    <p:sldId id="301" r:id="rId8"/>
    <p:sldId id="302" r:id="rId9"/>
    <p:sldId id="319" r:id="rId10"/>
    <p:sldId id="320" r:id="rId11"/>
    <p:sldId id="303" r:id="rId12"/>
    <p:sldId id="304" r:id="rId13"/>
    <p:sldId id="305" r:id="rId14"/>
    <p:sldId id="306" r:id="rId15"/>
    <p:sldId id="307" r:id="rId16"/>
    <p:sldId id="308" r:id="rId17"/>
    <p:sldId id="309" r:id="rId18"/>
    <p:sldId id="321" r:id="rId19"/>
    <p:sldId id="322" r:id="rId20"/>
    <p:sldId id="323" r:id="rId21"/>
    <p:sldId id="312" r:id="rId22"/>
    <p:sldId id="313" r:id="rId23"/>
    <p:sldId id="314" r:id="rId24"/>
    <p:sldId id="315" r:id="rId25"/>
    <p:sldId id="316" r:id="rId26"/>
    <p:sldId id="317" r:id="rId27"/>
    <p:sldId id="318" r:id="rId2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aster Title Slide" id="{23D0CB37-1E44-7A40-AF2B-75D1EE2673DA}">
          <p14:sldIdLst>
            <p14:sldId id="256"/>
            <p14:sldId id="266"/>
            <p14:sldId id="300"/>
            <p14:sldId id="301"/>
            <p14:sldId id="302"/>
            <p14:sldId id="319"/>
            <p14:sldId id="320"/>
            <p14:sldId id="303"/>
            <p14:sldId id="304"/>
            <p14:sldId id="305"/>
            <p14:sldId id="306"/>
            <p14:sldId id="307"/>
            <p14:sldId id="308"/>
            <p14:sldId id="309"/>
            <p14:sldId id="321"/>
            <p14:sldId id="322"/>
            <p14:sldId id="323"/>
            <p14:sldId id="312"/>
            <p14:sldId id="313"/>
            <p14:sldId id="314"/>
            <p14:sldId id="315"/>
            <p14:sldId id="316"/>
            <p14:sldId id="317"/>
            <p14:sldId id="318"/>
          </p14:sldIdLst>
        </p14:section>
        <p14:section name="Click to edit master title" id="{289B8C17-43B4-8440-B536-E2133EC6AAE6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297C"/>
    <a:srgbClr val="0053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6" d="100"/>
          <a:sy n="56" d="100"/>
        </p:scale>
        <p:origin x="107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6B6DC9E-7EF1-AD46-962B-E1050E2AE141}" type="datetimeFigureOut">
              <a:rPr lang="en-US" smtClean="0"/>
              <a:t>10/17/2016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68C7F70-955D-4348-AFB0-AFCE2FE1FB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54210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C5E4B03-1C08-F042-B325-59DFA08D4091}" type="datetimeFigureOut">
              <a:rPr lang="en-US" smtClean="0"/>
              <a:t>10/17/2016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98DAC1E-89C8-6443-8F76-B343586C61E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78288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8DAC1E-89C8-6443-8F76-B343586C61E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754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-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81397" y="2143399"/>
            <a:ext cx="5444279" cy="1379748"/>
          </a:xfrm>
          <a:prstGeom prst="rect">
            <a:avLst/>
          </a:prstGeom>
        </p:spPr>
        <p:txBody>
          <a:bodyPr anchor="t"/>
          <a:lstStyle>
            <a:lvl1pPr algn="l">
              <a:defRPr sz="4000" b="1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  <a:cs typeface="Arial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1397" y="3535784"/>
            <a:ext cx="5444279" cy="56498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bg1">
                    <a:lumMod val="85000"/>
                  </a:schemeClr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35812" y="6109983"/>
            <a:ext cx="2659025" cy="52886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9247" y="1861441"/>
            <a:ext cx="7745505" cy="31702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95959"/>
                </a:solidFill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5B274C9-86D3-034E-BFDD-3EAF2698A754}" type="datetime1">
              <a:rPr lang="en-US" smtClean="0"/>
              <a:pPr/>
              <a:t>10/17/2016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5" hasCustomPrompt="1"/>
          </p:nvPr>
        </p:nvSpPr>
        <p:spPr>
          <a:xfrm>
            <a:off x="307015" y="396100"/>
            <a:ext cx="3336925" cy="347662"/>
          </a:xfrm>
          <a:prstGeom prst="rect">
            <a:avLst/>
          </a:prstGeom>
        </p:spPr>
        <p:txBody>
          <a:bodyPr vert="horz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539B"/>
              </a:buClr>
              <a:buSzTx/>
              <a:buFont typeface="Wingdings" pitchFamily="2" charset="2"/>
              <a:buNone/>
              <a:tabLst/>
              <a:defRPr sz="1400" b="1" cap="all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1056070"/>
            <a:ext cx="7734747" cy="445523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400" b="1">
                <a:solidFill>
                  <a:srgbClr val="00539B"/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5B274C9-86D3-034E-BFDD-3EAF2698A754}" type="datetime1">
              <a:rPr lang="en-US" smtClean="0"/>
              <a:pPr/>
              <a:t>10/17/2016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16"/>
          <p:cNvSpPr txBox="1">
            <a:spLocks/>
          </p:cNvSpPr>
          <p:nvPr userDrawn="1"/>
        </p:nvSpPr>
        <p:spPr>
          <a:xfrm>
            <a:off x="4157358" y="173534"/>
            <a:ext cx="4529441" cy="5404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kern="1200" cap="all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288925" y="1685925"/>
            <a:ext cx="8521700" cy="4344988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00539B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 Placeholder 18"/>
          <p:cNvSpPr>
            <a:spLocks noGrp="1"/>
          </p:cNvSpPr>
          <p:nvPr>
            <p:ph type="body" sz="quarter" idx="16" hasCustomPrompt="1"/>
          </p:nvPr>
        </p:nvSpPr>
        <p:spPr>
          <a:xfrm>
            <a:off x="307015" y="396100"/>
            <a:ext cx="3336925" cy="347662"/>
          </a:xfrm>
          <a:prstGeom prst="rect">
            <a:avLst/>
          </a:prstGeom>
        </p:spPr>
        <p:txBody>
          <a:bodyPr vert="horz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539B"/>
              </a:buClr>
              <a:buSzTx/>
              <a:buFont typeface="Wingdings" pitchFamily="2" charset="2"/>
              <a:buNone/>
              <a:tabLst/>
              <a:defRPr sz="1400" b="1" cap="all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Are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50946" y="1388140"/>
            <a:ext cx="3803904" cy="442261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935788" y="1388140"/>
            <a:ext cx="3803904" cy="442261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35B274C9-86D3-034E-BFDD-3EAF2698A754}" type="datetime1">
              <a:rPr lang="en-US" smtClean="0"/>
              <a:pPr/>
              <a:t>10/17/2016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18"/>
          <p:cNvSpPr>
            <a:spLocks noGrp="1"/>
          </p:cNvSpPr>
          <p:nvPr>
            <p:ph type="body" sz="quarter" idx="18" hasCustomPrompt="1"/>
          </p:nvPr>
        </p:nvSpPr>
        <p:spPr>
          <a:xfrm>
            <a:off x="307015" y="396100"/>
            <a:ext cx="3336925" cy="347662"/>
          </a:xfrm>
          <a:prstGeom prst="rect">
            <a:avLst/>
          </a:prstGeom>
        </p:spPr>
        <p:txBody>
          <a:bodyPr vert="horz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539B"/>
              </a:buClr>
              <a:buSzTx/>
              <a:buFont typeface="Wingdings" pitchFamily="2" charset="2"/>
              <a:buNone/>
              <a:tabLst/>
              <a:defRPr sz="1400" b="1" cap="all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with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5912" y="1181089"/>
            <a:ext cx="3994508" cy="658368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l">
              <a:buNone/>
              <a:defRPr sz="2000" b="1">
                <a:solidFill>
                  <a:srgbClr val="00539B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5910" y="1937490"/>
            <a:ext cx="3994510" cy="327990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solidFill>
                  <a:srgbClr val="595959"/>
                </a:solidFill>
                <a:latin typeface="Arial"/>
                <a:cs typeface="Arial"/>
              </a:defRPr>
            </a:lvl1pPr>
            <a:lvl2pPr>
              <a:defRPr sz="2000">
                <a:latin typeface="Arial"/>
                <a:cs typeface="Arial"/>
              </a:defRPr>
            </a:lvl2pPr>
            <a:lvl3pPr>
              <a:defRPr sz="2000">
                <a:latin typeface="Arial"/>
                <a:cs typeface="Arial"/>
              </a:defRPr>
            </a:lvl3pPr>
            <a:lvl4pPr>
              <a:defRPr sz="2000">
                <a:latin typeface="Arial"/>
                <a:cs typeface="Arial"/>
              </a:defRPr>
            </a:lvl4pPr>
            <a:lvl5pPr>
              <a:defRPr sz="20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85877" y="1181089"/>
            <a:ext cx="3957407" cy="658368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l">
              <a:buNone/>
              <a:defRPr sz="2000" b="1">
                <a:solidFill>
                  <a:srgbClr val="00539B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85878" y="1937489"/>
            <a:ext cx="3952178" cy="327668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solidFill>
                  <a:srgbClr val="595959"/>
                </a:solidFill>
                <a:latin typeface="Arial"/>
                <a:cs typeface="Arial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5B274C9-86D3-034E-BFDD-3EAF2698A754}" type="datetime1">
              <a:rPr lang="en-US" smtClean="0"/>
              <a:pPr/>
              <a:t>10/17/2016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 Placeholder 18"/>
          <p:cNvSpPr>
            <a:spLocks noGrp="1"/>
          </p:cNvSpPr>
          <p:nvPr>
            <p:ph type="body" sz="quarter" idx="15" hasCustomPrompt="1"/>
          </p:nvPr>
        </p:nvSpPr>
        <p:spPr>
          <a:xfrm>
            <a:off x="307015" y="396100"/>
            <a:ext cx="3336925" cy="347662"/>
          </a:xfrm>
          <a:prstGeom prst="rect">
            <a:avLst/>
          </a:prstGeom>
        </p:spPr>
        <p:txBody>
          <a:bodyPr vert="horz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539B"/>
              </a:buClr>
              <a:buSzTx/>
              <a:buFont typeface="Wingdings" pitchFamily="2" charset="2"/>
              <a:buNone/>
              <a:tabLst/>
              <a:defRPr sz="1400" b="1" cap="all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405" y="1439540"/>
            <a:ext cx="3983479" cy="4414019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2000">
                <a:solidFill>
                  <a:srgbClr val="595959"/>
                </a:solidFill>
                <a:latin typeface="Arial"/>
                <a:cs typeface="Arial"/>
              </a:defRPr>
            </a:lvl1pPr>
            <a:lvl2pPr algn="l">
              <a:defRPr sz="2000">
                <a:latin typeface="Arial"/>
                <a:cs typeface="Arial"/>
              </a:defRPr>
            </a:lvl2pPr>
            <a:lvl3pPr algn="l">
              <a:defRPr sz="2000">
                <a:latin typeface="Arial"/>
                <a:cs typeface="Arial"/>
              </a:defRPr>
            </a:lvl3pPr>
            <a:lvl4pPr algn="l">
              <a:defRPr sz="2000">
                <a:latin typeface="Arial"/>
                <a:cs typeface="Arial"/>
              </a:defRPr>
            </a:lvl4pPr>
            <a:lvl5pPr algn="l">
              <a:defRPr sz="2000">
                <a:latin typeface="Arial"/>
                <a:cs typeface="Arial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89811" y="1442167"/>
            <a:ext cx="3911584" cy="441401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595959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16"/>
          <p:cNvSpPr>
            <a:spLocks noGrp="1"/>
          </p:cNvSpPr>
          <p:nvPr>
            <p:ph type="title"/>
          </p:nvPr>
        </p:nvSpPr>
        <p:spPr>
          <a:xfrm>
            <a:off x="4157358" y="173534"/>
            <a:ext cx="4529441" cy="54045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18"/>
          <p:cNvSpPr>
            <a:spLocks noGrp="1"/>
          </p:cNvSpPr>
          <p:nvPr>
            <p:ph type="body" sz="quarter" idx="15" hasCustomPrompt="1"/>
          </p:nvPr>
        </p:nvSpPr>
        <p:spPr>
          <a:xfrm>
            <a:off x="307015" y="396100"/>
            <a:ext cx="3336925" cy="347662"/>
          </a:xfrm>
          <a:prstGeom prst="rect">
            <a:avLst/>
          </a:prstGeom>
        </p:spPr>
        <p:txBody>
          <a:bodyPr vert="horz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539B"/>
              </a:buClr>
              <a:buSzTx/>
              <a:buFont typeface="Wingdings" pitchFamily="2" charset="2"/>
              <a:buNone/>
              <a:tabLst/>
              <a:defRPr sz="1400" b="1" cap="all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344365">
            <a:off x="773476" y="1200121"/>
            <a:ext cx="7578326" cy="349130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/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2000"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4985220"/>
            <a:ext cx="7756264" cy="8048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0">
                <a:solidFill>
                  <a:srgbClr val="595959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16"/>
          <p:cNvSpPr>
            <a:spLocks noGrp="1"/>
          </p:cNvSpPr>
          <p:nvPr>
            <p:ph type="title"/>
          </p:nvPr>
        </p:nvSpPr>
        <p:spPr>
          <a:xfrm>
            <a:off x="4157358" y="173534"/>
            <a:ext cx="4529441" cy="54045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18"/>
          <p:cNvSpPr>
            <a:spLocks noGrp="1"/>
          </p:cNvSpPr>
          <p:nvPr>
            <p:ph type="body" sz="quarter" idx="15" hasCustomPrompt="1"/>
          </p:nvPr>
        </p:nvSpPr>
        <p:spPr>
          <a:xfrm>
            <a:off x="307015" y="396100"/>
            <a:ext cx="3336925" cy="347662"/>
          </a:xfrm>
          <a:prstGeom prst="rect">
            <a:avLst/>
          </a:prstGeom>
        </p:spPr>
        <p:txBody>
          <a:bodyPr vert="horz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539B"/>
              </a:buClr>
              <a:buSzTx/>
              <a:buFont typeface="Wingdings" pitchFamily="2" charset="2"/>
              <a:buNone/>
              <a:tabLst/>
              <a:defRPr sz="1400" b="1" cap="all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274C9-86D3-034E-BFDD-3EAF2698A754}" type="datetime1">
              <a:rPr lang="en-US" smtClean="0"/>
              <a:pPr/>
              <a:t>10/17/2016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18"/>
          <p:cNvSpPr>
            <a:spLocks noGrp="1"/>
          </p:cNvSpPr>
          <p:nvPr>
            <p:ph type="body" sz="quarter" idx="15" hasCustomPrompt="1"/>
          </p:nvPr>
        </p:nvSpPr>
        <p:spPr>
          <a:xfrm>
            <a:off x="307015" y="396100"/>
            <a:ext cx="3336925" cy="347662"/>
          </a:xfrm>
          <a:prstGeom prst="rect">
            <a:avLst/>
          </a:prstGeom>
        </p:spPr>
        <p:txBody>
          <a:bodyPr vert="horz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539B"/>
              </a:buClr>
              <a:buSzTx/>
              <a:buFont typeface="Wingdings" pitchFamily="2" charset="2"/>
              <a:buNone/>
              <a:tabLst/>
              <a:defRPr sz="1400" b="1" cap="all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306388" y="1235075"/>
            <a:ext cx="4844496" cy="407065"/>
          </a:xfrm>
          <a:prstGeom prst="rect">
            <a:avLst/>
          </a:prstGeom>
        </p:spPr>
        <p:txBody>
          <a:bodyPr vert="horz"/>
          <a:lstStyle>
            <a:lvl1pPr>
              <a:defRPr sz="1800" b="1">
                <a:solidFill>
                  <a:srgbClr val="00539B"/>
                </a:solidFill>
              </a:defRPr>
            </a:lvl1pPr>
            <a:lvl2pPr>
              <a:defRPr>
                <a:solidFill>
                  <a:srgbClr val="00539B"/>
                </a:solidFill>
              </a:defRPr>
            </a:lvl2pPr>
            <a:lvl3pPr>
              <a:defRPr>
                <a:solidFill>
                  <a:srgbClr val="00539B"/>
                </a:solidFill>
              </a:defRPr>
            </a:lvl3pPr>
            <a:lvl4pPr>
              <a:defRPr>
                <a:solidFill>
                  <a:srgbClr val="00539B"/>
                </a:solidFill>
              </a:defRPr>
            </a:lvl4pPr>
            <a:lvl5pPr>
              <a:defRPr>
                <a:solidFill>
                  <a:srgbClr val="00539B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7" hasCustomPrompt="1"/>
          </p:nvPr>
        </p:nvSpPr>
        <p:spPr>
          <a:xfrm>
            <a:off x="306388" y="1743075"/>
            <a:ext cx="8504237" cy="4359275"/>
          </a:xfrm>
          <a:prstGeom prst="rect">
            <a:avLst/>
          </a:prstGeom>
        </p:spPr>
        <p:txBody>
          <a:bodyPr vert="horz" lIns="0" numCol="2" spcCol="731520"/>
          <a:lstStyle>
            <a:lvl2pPr marL="41148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  <a:defRPr sz="1600"/>
            </a:lvl2pPr>
            <a:lvl3pPr marL="91440">
              <a:defRPr sz="1600" baseline="0"/>
            </a:lvl3pPr>
            <a:lvl5pPr>
              <a:defRPr sz="1600"/>
            </a:lvl5pPr>
          </a:lstStyle>
          <a:p>
            <a:pPr lvl="2"/>
            <a:r>
              <a:rPr lang="en-US" dirty="0"/>
              <a:t>2 Column Grid</a:t>
            </a:r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41148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 dirty="0"/>
              <a:t>2 Column Grid</a:t>
            </a:r>
          </a:p>
        </p:txBody>
      </p:sp>
    </p:spTree>
    <p:extLst>
      <p:ext uri="{BB962C8B-B14F-4D97-AF65-F5344CB8AC3E}">
        <p14:creationId xmlns:p14="http://schemas.microsoft.com/office/powerpoint/2010/main" val="3088552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5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4.emf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3008" y="6439478"/>
            <a:ext cx="11143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fld id="{35B274C9-86D3-034E-BFDD-3EAF2698A754}" type="datetime1">
              <a:rPr lang="en-US" smtClean="0"/>
              <a:pPr/>
              <a:t>10/17/2016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57582" y="6439478"/>
            <a:ext cx="23741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96644" y="6439478"/>
            <a:ext cx="10141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fld id="{F36DD0FD-55B0-48C4-8AF2-8A69533EDFC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0" y="88009"/>
            <a:ext cx="9144000" cy="72330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276743" y="6227864"/>
            <a:ext cx="2484282" cy="494111"/>
          </a:xfrm>
          <a:prstGeom prst="rect">
            <a:avLst/>
          </a:prstGeom>
        </p:spPr>
      </p:pic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4157358" y="173534"/>
            <a:ext cx="4529441" cy="5404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1800" b="1" kern="1200" cap="all">
          <a:solidFill>
            <a:schemeClr val="bg1"/>
          </a:solidFill>
          <a:latin typeface="Arial"/>
          <a:ea typeface="+mj-ea"/>
          <a:cs typeface="Arial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None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11480" indent="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None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77240" indent="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None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188720" indent="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None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508760" indent="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None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1397" y="2143399"/>
            <a:ext cx="8422656" cy="1379748"/>
          </a:xfrm>
        </p:spPr>
        <p:txBody>
          <a:bodyPr>
            <a:normAutofit fontScale="90000"/>
          </a:bodyPr>
          <a:lstStyle/>
          <a:p>
            <a:r>
              <a:rPr lang="en-US" dirty="0"/>
              <a:t>Community Collaboration</a:t>
            </a:r>
            <a:br>
              <a:rPr lang="en-US" dirty="0"/>
            </a:br>
            <a:r>
              <a:rPr lang="en-US" dirty="0"/>
              <a:t>SharePoint Site Overview</a:t>
            </a:r>
            <a:br>
              <a:rPr lang="en-US" dirty="0"/>
            </a:b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415455" y="6467475"/>
            <a:ext cx="4534995" cy="307975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Business &amp; Academic Platforms - SharePoint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1148735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Community Collaboration</a:t>
            </a:r>
            <a:br>
              <a:rPr lang="en-US" dirty="0"/>
            </a:br>
            <a:r>
              <a:rPr lang="en-US" dirty="0" err="1"/>
              <a:t>Sharepoint</a:t>
            </a:r>
            <a:r>
              <a:rPr lang="en-US" dirty="0"/>
              <a:t> Site Overview</a:t>
            </a:r>
            <a:endParaRPr lang="en-US" sz="16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19065" y="846138"/>
            <a:ext cx="9956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kern="1200" cap="all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Review of Project form, cont.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063" y="1675107"/>
            <a:ext cx="5832092" cy="4657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5112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Community Collaboration</a:t>
            </a:r>
            <a:br>
              <a:rPr lang="en-US" dirty="0"/>
            </a:br>
            <a:r>
              <a:rPr lang="en-US" dirty="0" err="1"/>
              <a:t>Sharepoint</a:t>
            </a:r>
            <a:r>
              <a:rPr lang="en-US" dirty="0"/>
              <a:t> Site Overview</a:t>
            </a:r>
            <a:endParaRPr lang="en-US" sz="16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19065" y="846138"/>
            <a:ext cx="9956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kern="1200" cap="all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Review of Project form, cont.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224" y="1638804"/>
            <a:ext cx="7145314" cy="4574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0951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Community Collaboration</a:t>
            </a:r>
            <a:br>
              <a:rPr lang="en-US" dirty="0"/>
            </a:br>
            <a:r>
              <a:rPr lang="en-US" dirty="0" err="1"/>
              <a:t>Sharepoint</a:t>
            </a:r>
            <a:r>
              <a:rPr lang="en-US" dirty="0"/>
              <a:t> Site Overview</a:t>
            </a:r>
            <a:endParaRPr lang="en-US" sz="16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19065" y="846138"/>
            <a:ext cx="9956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kern="1200" cap="all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Review of Project form, cont.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223" y="1714621"/>
            <a:ext cx="7443139" cy="4385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0741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Community Collaboration</a:t>
            </a:r>
            <a:br>
              <a:rPr lang="en-US" dirty="0"/>
            </a:br>
            <a:r>
              <a:rPr lang="en-US" dirty="0" err="1"/>
              <a:t>Sharepoint</a:t>
            </a:r>
            <a:r>
              <a:rPr lang="en-US" dirty="0"/>
              <a:t> Site Overview</a:t>
            </a:r>
            <a:endParaRPr lang="en-US" sz="16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19065" y="846138"/>
            <a:ext cx="9956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kern="1200" cap="all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Review of Project form, cont.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850" y="1571443"/>
            <a:ext cx="5973126" cy="4634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9029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Community Collaboration</a:t>
            </a:r>
            <a:br>
              <a:rPr lang="en-US" dirty="0"/>
            </a:br>
            <a:r>
              <a:rPr lang="en-US" dirty="0" err="1"/>
              <a:t>Sharepoint</a:t>
            </a:r>
            <a:r>
              <a:rPr lang="en-US" dirty="0"/>
              <a:t> Site Overview</a:t>
            </a:r>
            <a:endParaRPr lang="en-US" sz="16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19065" y="846138"/>
            <a:ext cx="9956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kern="1200" cap="all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Review of Project form, cont.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956" y="1570942"/>
            <a:ext cx="6026977" cy="4638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9198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Community Collaboration</a:t>
            </a:r>
            <a:br>
              <a:rPr lang="en-US" dirty="0"/>
            </a:br>
            <a:r>
              <a:rPr lang="en-US" dirty="0" err="1"/>
              <a:t>Sharepoint</a:t>
            </a:r>
            <a:r>
              <a:rPr lang="en-US" dirty="0"/>
              <a:t> Site Overview</a:t>
            </a:r>
            <a:endParaRPr lang="en-US" sz="16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19065" y="846138"/>
            <a:ext cx="9956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kern="1200" cap="all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Review of Project form, cont.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857" y="1738699"/>
            <a:ext cx="8114286" cy="392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0657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Community Collaboration</a:t>
            </a:r>
            <a:br>
              <a:rPr lang="en-US" dirty="0"/>
            </a:br>
            <a:r>
              <a:rPr lang="en-US" dirty="0" err="1"/>
              <a:t>Sharepoint</a:t>
            </a:r>
            <a:r>
              <a:rPr lang="en-US" dirty="0"/>
              <a:t> Site Overview</a:t>
            </a:r>
            <a:endParaRPr lang="en-US" sz="16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19065" y="846138"/>
            <a:ext cx="9956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kern="1200" cap="all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Review of Project form, cont.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037" y="1826882"/>
            <a:ext cx="8104762" cy="401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0272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Community Collaboration</a:t>
            </a:r>
            <a:br>
              <a:rPr lang="en-US" dirty="0"/>
            </a:br>
            <a:r>
              <a:rPr lang="en-US" dirty="0" err="1"/>
              <a:t>Sharepoint</a:t>
            </a:r>
            <a:r>
              <a:rPr lang="en-US" dirty="0"/>
              <a:t> Site Overview</a:t>
            </a:r>
            <a:endParaRPr lang="en-US" sz="16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19065" y="846138"/>
            <a:ext cx="9956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kern="1200" cap="all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How to Delete Projects Not Carrying Over into 2016-2017</a:t>
            </a:r>
          </a:p>
        </p:txBody>
      </p:sp>
      <p:pic>
        <p:nvPicPr>
          <p:cNvPr id="1026" name="Picture 2" descr="C:\Users\lp939\AppData\Local\Temp\SNAGHTML350ef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108" y="1768836"/>
            <a:ext cx="7048500" cy="284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24158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Community Collaboration</a:t>
            </a:r>
            <a:br>
              <a:rPr lang="en-US" dirty="0"/>
            </a:br>
            <a:r>
              <a:rPr lang="en-US" dirty="0" err="1"/>
              <a:t>Sharepoint</a:t>
            </a:r>
            <a:r>
              <a:rPr lang="en-US" dirty="0"/>
              <a:t> Site Overview</a:t>
            </a:r>
            <a:endParaRPr lang="en-US" sz="16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19065" y="846138"/>
            <a:ext cx="9956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kern="1200" cap="all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Approving/Rejecting Project Submissions</a:t>
            </a:r>
          </a:p>
        </p:txBody>
      </p:sp>
      <p:sp>
        <p:nvSpPr>
          <p:cNvPr id="7" name="Rectangle 6"/>
          <p:cNvSpPr/>
          <p:nvPr/>
        </p:nvSpPr>
        <p:spPr>
          <a:xfrm>
            <a:off x="519065" y="1906848"/>
            <a:ext cx="42650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PreApprover</a:t>
            </a:r>
            <a:r>
              <a:rPr lang="en-US" dirty="0"/>
              <a:t> &amp; Approver Task Emails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015" y="2426332"/>
            <a:ext cx="4173627" cy="272222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2679" y="2426331"/>
            <a:ext cx="4414834" cy="2722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576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Community Collaboration</a:t>
            </a:r>
            <a:br>
              <a:rPr lang="en-US" dirty="0"/>
            </a:br>
            <a:r>
              <a:rPr lang="en-US" dirty="0" err="1"/>
              <a:t>Sharepoint</a:t>
            </a:r>
            <a:r>
              <a:rPr lang="en-US" dirty="0"/>
              <a:t> Site Overview</a:t>
            </a:r>
            <a:endParaRPr lang="en-US" sz="16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19065" y="846138"/>
            <a:ext cx="9956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kern="1200" cap="all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Approving/Rejecting Project Submissions, cont.</a:t>
            </a:r>
          </a:p>
        </p:txBody>
      </p:sp>
      <p:sp>
        <p:nvSpPr>
          <p:cNvPr id="7" name="Rectangle 6"/>
          <p:cNvSpPr/>
          <p:nvPr/>
        </p:nvSpPr>
        <p:spPr>
          <a:xfrm>
            <a:off x="519065" y="1906848"/>
            <a:ext cx="57821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PreApprover</a:t>
            </a:r>
            <a:r>
              <a:rPr lang="en-US" dirty="0"/>
              <a:t> &amp; Approver Task Information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779" y="2347031"/>
            <a:ext cx="4348740" cy="247619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1884" y="2347031"/>
            <a:ext cx="3823106" cy="247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7554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1861441"/>
            <a:ext cx="7745505" cy="1524555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How to Access Community Collaboration SharePoint Site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Review of Site Dashboard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Review of Project Form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How to Delete Projects Not Carrying Over into 2016-2017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Approving/Rejecting Project Submissions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Sample Emails</a:t>
            </a:r>
          </a:p>
          <a:p>
            <a:endParaRPr lang="en-US" sz="1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Community Collaboration</a:t>
            </a:r>
            <a:br>
              <a:rPr lang="en-US" dirty="0"/>
            </a:br>
            <a:r>
              <a:rPr lang="en-US" dirty="0" err="1"/>
              <a:t>Sharepoint</a:t>
            </a:r>
            <a:r>
              <a:rPr lang="en-US" dirty="0"/>
              <a:t> Site Overview</a:t>
            </a:r>
            <a:endParaRPr lang="en-US" sz="16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19065" y="846138"/>
            <a:ext cx="9956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kern="1200" cap="all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36098353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Community Collaboration</a:t>
            </a:r>
            <a:br>
              <a:rPr lang="en-US" dirty="0"/>
            </a:br>
            <a:r>
              <a:rPr lang="en-US" dirty="0" err="1"/>
              <a:t>Sharepoint</a:t>
            </a:r>
            <a:r>
              <a:rPr lang="en-US" dirty="0"/>
              <a:t> Site Overview</a:t>
            </a:r>
            <a:endParaRPr lang="en-US" sz="16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19065" y="846138"/>
            <a:ext cx="9956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kern="1200" cap="all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Approving/Rejecting Project Submissions, cont.</a:t>
            </a:r>
          </a:p>
        </p:txBody>
      </p:sp>
      <p:sp>
        <p:nvSpPr>
          <p:cNvPr id="7" name="Rectangle 6"/>
          <p:cNvSpPr/>
          <p:nvPr/>
        </p:nvSpPr>
        <p:spPr>
          <a:xfrm>
            <a:off x="519065" y="1906848"/>
            <a:ext cx="57821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Review Submitted Project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065" y="2391359"/>
            <a:ext cx="8542857" cy="15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7182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Community Collaboration</a:t>
            </a:r>
            <a:br>
              <a:rPr lang="en-US" dirty="0"/>
            </a:br>
            <a:r>
              <a:rPr lang="en-US" dirty="0" err="1"/>
              <a:t>Sharepoint</a:t>
            </a:r>
            <a:r>
              <a:rPr lang="en-US" dirty="0"/>
              <a:t> Site Overview</a:t>
            </a:r>
            <a:endParaRPr lang="en-US" sz="16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19065" y="846138"/>
            <a:ext cx="9956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kern="1200" cap="all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Approving/Rejecting Project Submissions, cont.</a:t>
            </a:r>
          </a:p>
        </p:txBody>
      </p:sp>
      <p:sp>
        <p:nvSpPr>
          <p:cNvPr id="7" name="Rectangle 6"/>
          <p:cNvSpPr/>
          <p:nvPr/>
        </p:nvSpPr>
        <p:spPr>
          <a:xfrm>
            <a:off x="519065" y="1906848"/>
            <a:ext cx="57821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Access Task to Update Project Status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065" y="2507643"/>
            <a:ext cx="3878699" cy="1894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511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Community Collaboration</a:t>
            </a:r>
            <a:br>
              <a:rPr lang="en-US" dirty="0"/>
            </a:br>
            <a:r>
              <a:rPr lang="en-US" dirty="0" err="1"/>
              <a:t>Sharepoint</a:t>
            </a:r>
            <a:r>
              <a:rPr lang="en-US" dirty="0"/>
              <a:t> Site Overview</a:t>
            </a:r>
            <a:endParaRPr lang="en-US" sz="16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19065" y="846138"/>
            <a:ext cx="9956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kern="1200" cap="all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Approving/Rejecting Project Submissions, cont.</a:t>
            </a:r>
          </a:p>
        </p:txBody>
      </p:sp>
      <p:sp>
        <p:nvSpPr>
          <p:cNvPr id="7" name="Rectangle 6"/>
          <p:cNvSpPr/>
          <p:nvPr/>
        </p:nvSpPr>
        <p:spPr>
          <a:xfrm>
            <a:off x="519065" y="1906848"/>
            <a:ext cx="57821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Confirm Project Status</a:t>
            </a:r>
          </a:p>
        </p:txBody>
      </p:sp>
      <p:pic>
        <p:nvPicPr>
          <p:cNvPr id="9" name="Picture 4" descr="C:\Users\lp939\AppData\Local\Temp\SNAGHTML623fdde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89" y="2276180"/>
            <a:ext cx="6327412" cy="3652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58315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Community Collaboration</a:t>
            </a:r>
            <a:br>
              <a:rPr lang="en-US" dirty="0"/>
            </a:br>
            <a:r>
              <a:rPr lang="en-US" dirty="0" err="1"/>
              <a:t>Sharepoint</a:t>
            </a:r>
            <a:r>
              <a:rPr lang="en-US" dirty="0"/>
              <a:t> Site Overview</a:t>
            </a:r>
            <a:endParaRPr lang="en-US" sz="16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19065" y="846138"/>
            <a:ext cx="9956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kern="1200" cap="all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Sample emails</a:t>
            </a:r>
          </a:p>
        </p:txBody>
      </p:sp>
      <p:sp>
        <p:nvSpPr>
          <p:cNvPr id="7" name="Rectangle 6"/>
          <p:cNvSpPr/>
          <p:nvPr/>
        </p:nvSpPr>
        <p:spPr>
          <a:xfrm>
            <a:off x="519065" y="1906848"/>
            <a:ext cx="797308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Email Sent after </a:t>
            </a:r>
            <a:r>
              <a:rPr lang="en-US" dirty="0" err="1"/>
              <a:t>PreApprover</a:t>
            </a:r>
            <a:r>
              <a:rPr lang="en-US" dirty="0"/>
              <a:t> approves Project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Email Sent after Approver approves Project</a:t>
            </a:r>
          </a:p>
        </p:txBody>
      </p:sp>
      <p:pic>
        <p:nvPicPr>
          <p:cNvPr id="10" name="Picture 2" descr="C:\Users\lp939\AppData\Local\Temp\SNAGHTML62ecd34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82079"/>
            <a:ext cx="6770914" cy="1788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C:\Users\lp939\AppData\Local\Temp\SNAGHTML62fc494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201" y="4678636"/>
            <a:ext cx="6990313" cy="1508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04468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Community Collaboration</a:t>
            </a:r>
            <a:br>
              <a:rPr lang="en-US" dirty="0"/>
            </a:br>
            <a:r>
              <a:rPr lang="en-US" dirty="0" err="1"/>
              <a:t>Sharepoint</a:t>
            </a:r>
            <a:r>
              <a:rPr lang="en-US" dirty="0"/>
              <a:t> Site Overview</a:t>
            </a:r>
            <a:endParaRPr lang="en-US" sz="16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968" y="1764695"/>
            <a:ext cx="3519976" cy="249572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081349" y="4908270"/>
            <a:ext cx="51585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QUESTIONS &amp; ANSWERS</a:t>
            </a:r>
          </a:p>
        </p:txBody>
      </p:sp>
    </p:spTree>
    <p:extLst>
      <p:ext uri="{BB962C8B-B14F-4D97-AF65-F5344CB8AC3E}">
        <p14:creationId xmlns:p14="http://schemas.microsoft.com/office/powerpoint/2010/main" val="26410730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Community Collaboration</a:t>
            </a:r>
            <a:br>
              <a:rPr lang="en-US" dirty="0"/>
            </a:br>
            <a:r>
              <a:rPr lang="en-US" dirty="0" err="1"/>
              <a:t>Sharepoint</a:t>
            </a:r>
            <a:r>
              <a:rPr lang="en-US" dirty="0"/>
              <a:t> Site Overview</a:t>
            </a:r>
            <a:endParaRPr lang="en-US" sz="16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19065" y="846138"/>
            <a:ext cx="9956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kern="1200" cap="all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How to Access Community Collaboration SharePoint Site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297" y="2121287"/>
            <a:ext cx="7038347" cy="411620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19065" y="1642306"/>
            <a:ext cx="88098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Community Outreach URL: </a:t>
            </a:r>
            <a:r>
              <a:rPr lang="en-US" sz="1200" b="1" dirty="0"/>
              <a:t>http://www.nova.edu/community-outreach/community-collaboration-database.html</a:t>
            </a:r>
          </a:p>
        </p:txBody>
      </p:sp>
    </p:spTree>
    <p:extLst>
      <p:ext uri="{BB962C8B-B14F-4D97-AF65-F5344CB8AC3E}">
        <p14:creationId xmlns:p14="http://schemas.microsoft.com/office/powerpoint/2010/main" val="28395597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Community Collaboration</a:t>
            </a:r>
            <a:br>
              <a:rPr lang="en-US" dirty="0"/>
            </a:br>
            <a:r>
              <a:rPr lang="en-US" dirty="0" err="1"/>
              <a:t>Sharepoint</a:t>
            </a:r>
            <a:r>
              <a:rPr lang="en-US" dirty="0"/>
              <a:t> Site Overview</a:t>
            </a:r>
            <a:endParaRPr lang="en-US" sz="16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19065" y="846138"/>
            <a:ext cx="9956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kern="1200" cap="all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How to Access Community Collaboration SharePoint Site, cont.</a:t>
            </a:r>
          </a:p>
        </p:txBody>
      </p:sp>
      <p:sp>
        <p:nvSpPr>
          <p:cNvPr id="2" name="Rectangle 1"/>
          <p:cNvSpPr/>
          <p:nvPr/>
        </p:nvSpPr>
        <p:spPr>
          <a:xfrm>
            <a:off x="536338" y="1906848"/>
            <a:ext cx="62152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Enter your NSU Email Address; then press the tab button</a:t>
            </a:r>
          </a:p>
        </p:txBody>
      </p:sp>
      <p:pic>
        <p:nvPicPr>
          <p:cNvPr id="9" name="Picture 8"/>
          <p:cNvPicPr/>
          <p:nvPr/>
        </p:nvPicPr>
        <p:blipFill>
          <a:blip r:embed="rId2"/>
          <a:stretch>
            <a:fillRect/>
          </a:stretch>
        </p:blipFill>
        <p:spPr>
          <a:xfrm>
            <a:off x="567945" y="2452005"/>
            <a:ext cx="3579845" cy="2750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4848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Community Collaboration</a:t>
            </a:r>
            <a:br>
              <a:rPr lang="en-US" dirty="0"/>
            </a:br>
            <a:r>
              <a:rPr lang="en-US" dirty="0" err="1"/>
              <a:t>Sharepoint</a:t>
            </a:r>
            <a:r>
              <a:rPr lang="en-US" dirty="0"/>
              <a:t> Site Overview</a:t>
            </a:r>
            <a:endParaRPr lang="en-US" sz="16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19065" y="846138"/>
            <a:ext cx="9956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kern="1200" cap="all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How to Access Community Collaboration SharePoint Site, cont.</a:t>
            </a:r>
          </a:p>
        </p:txBody>
      </p:sp>
      <p:sp>
        <p:nvSpPr>
          <p:cNvPr id="2" name="Rectangle 1"/>
          <p:cNvSpPr/>
          <p:nvPr/>
        </p:nvSpPr>
        <p:spPr>
          <a:xfrm>
            <a:off x="536338" y="1906848"/>
            <a:ext cx="62152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Next, select the “Work or School account” option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338" y="2356868"/>
            <a:ext cx="2922086" cy="171637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36338" y="4160596"/>
            <a:ext cx="74660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Finally, enter your NSU Email Address and Password to log into the Site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8004" y="4511757"/>
            <a:ext cx="2399167" cy="2303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6452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Community Collaboration</a:t>
            </a:r>
            <a:br>
              <a:rPr lang="en-US" dirty="0"/>
            </a:br>
            <a:r>
              <a:rPr lang="en-US" dirty="0" err="1"/>
              <a:t>Sharepoint</a:t>
            </a:r>
            <a:r>
              <a:rPr lang="en-US" dirty="0"/>
              <a:t> Site Overview</a:t>
            </a:r>
            <a:endParaRPr lang="en-US" sz="16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19065" y="846138"/>
            <a:ext cx="9956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kern="1200" cap="all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Review of Site dashboard</a:t>
            </a:r>
          </a:p>
        </p:txBody>
      </p:sp>
      <p:pic>
        <p:nvPicPr>
          <p:cNvPr id="7" name="Picture 4" descr="C:\Users\lp939\AppData\Local\Temp\SNAGHTML6023fa0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680" y="1590493"/>
            <a:ext cx="7087893" cy="4656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33871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Community Collaboration</a:t>
            </a:r>
            <a:br>
              <a:rPr lang="en-US" dirty="0"/>
            </a:br>
            <a:r>
              <a:rPr lang="en-US" dirty="0" err="1"/>
              <a:t>Sharepoint</a:t>
            </a:r>
            <a:r>
              <a:rPr lang="en-US" dirty="0"/>
              <a:t> Site Overview</a:t>
            </a:r>
            <a:endParaRPr lang="en-US" sz="16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19065" y="846138"/>
            <a:ext cx="9956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kern="1200" cap="all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Review of Site dashboard, cont.</a:t>
            </a:r>
          </a:p>
        </p:txBody>
      </p:sp>
      <p:pic>
        <p:nvPicPr>
          <p:cNvPr id="8" name="Picture 2" descr="C:\Users\lp939\AppData\Local\Temp\SNAGHTML604af38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641" y="1664471"/>
            <a:ext cx="8690442" cy="3690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0054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Community Collaboration</a:t>
            </a:r>
            <a:br>
              <a:rPr lang="en-US" dirty="0"/>
            </a:br>
            <a:r>
              <a:rPr lang="en-US" dirty="0" err="1"/>
              <a:t>Sharepoint</a:t>
            </a:r>
            <a:r>
              <a:rPr lang="en-US" dirty="0"/>
              <a:t> Site Overview</a:t>
            </a:r>
            <a:endParaRPr lang="en-US" sz="16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19065" y="846138"/>
            <a:ext cx="9956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kern="1200" cap="all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Review of Project form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571" y="1989138"/>
            <a:ext cx="8142857" cy="41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7404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Community Collaboration</a:t>
            </a:r>
            <a:br>
              <a:rPr lang="en-US" dirty="0"/>
            </a:br>
            <a:r>
              <a:rPr lang="en-US" dirty="0" err="1"/>
              <a:t>Sharepoint</a:t>
            </a:r>
            <a:r>
              <a:rPr lang="en-US" dirty="0"/>
              <a:t> Site Overview</a:t>
            </a:r>
            <a:endParaRPr lang="en-US" sz="16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19065" y="846138"/>
            <a:ext cx="9956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kern="1200" cap="all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Review of Project form, cont.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599" y="1989138"/>
            <a:ext cx="8142857" cy="378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098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I2T_General_PPT">
  <a:themeElements>
    <a:clrScheme name="Custom 2">
      <a:dk1>
        <a:srgbClr val="333333"/>
      </a:dk1>
      <a:lt1>
        <a:sysClr val="window" lastClr="FFFFFF"/>
      </a:lt1>
      <a:dk2>
        <a:srgbClr val="242852"/>
      </a:dk2>
      <a:lt2>
        <a:srgbClr val="ACCBF9"/>
      </a:lt2>
      <a:accent1>
        <a:srgbClr val="00539B"/>
      </a:accent1>
      <a:accent2>
        <a:srgbClr val="0066AB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0065AA"/>
      </a:hlink>
      <a:folHlink>
        <a:srgbClr val="3EBBF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D5025339710E4BA5C63EAB6B0D8221" ma:contentTypeVersion="4" ma:contentTypeDescription="Create a new document." ma:contentTypeScope="" ma:versionID="b02671bc5d9a53def5a343605e776dcd">
  <xsd:schema xmlns:xsd="http://www.w3.org/2001/XMLSchema" xmlns:xs="http://www.w3.org/2001/XMLSchema" xmlns:p="http://schemas.microsoft.com/office/2006/metadata/properties" xmlns:ns1="http://schemas.microsoft.com/sharepoint/v3" xmlns:ns2="82bf4279-46c9-4819-8c96-88936e3f3271" targetNamespace="http://schemas.microsoft.com/office/2006/metadata/properties" ma:root="true" ma:fieldsID="6273756164e5bbfb7dfd1f0fc61de3c4" ns1:_="" ns2:_="">
    <xsd:import namespace="http://schemas.microsoft.com/sharepoint/v3"/>
    <xsd:import namespace="82bf4279-46c9-4819-8c96-88936e3f3271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bf4279-46c9-4819-8c96-88936e3f327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C7A41A1-BB45-4984-B553-2D35CC30E46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12B3A63-8958-4713-8592-9AC297AF8B5C}">
  <ds:schemaRefs>
    <ds:schemaRef ds:uri="http://purl.org/dc/elements/1.1/"/>
    <ds:schemaRef ds:uri="http://purl.org/dc/dcmitype/"/>
    <ds:schemaRef ds:uri="82bf4279-46c9-4819-8c96-88936e3f3271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purl.org/dc/terms/"/>
    <ds:schemaRef ds:uri="http://www.w3.org/XML/1998/namespace"/>
    <ds:schemaRef ds:uri="http://schemas.openxmlformats.org/package/2006/metadata/core-propertie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94F5DEF8-B414-45E5-B459-809956F4B98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82bf4279-46c9-4819-8c96-88936e3f327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4093</TotalTime>
  <Words>324</Words>
  <Application>Microsoft Office PowerPoint</Application>
  <PresentationFormat>On-screen Show (4:3)</PresentationFormat>
  <Paragraphs>97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Wingdings</vt:lpstr>
      <vt:lpstr>OI2T_General_PPT</vt:lpstr>
      <vt:lpstr>Community Collaboration SharePoint Site Overview </vt:lpstr>
      <vt:lpstr>Community Collaboration Sharepoint Site Overview</vt:lpstr>
      <vt:lpstr>Community Collaboration Sharepoint Site Overview</vt:lpstr>
      <vt:lpstr>Community Collaboration Sharepoint Site Overview</vt:lpstr>
      <vt:lpstr>Community Collaboration Sharepoint Site Overview</vt:lpstr>
      <vt:lpstr>Community Collaboration Sharepoint Site Overview</vt:lpstr>
      <vt:lpstr>Community Collaboration Sharepoint Site Overview</vt:lpstr>
      <vt:lpstr>Community Collaboration Sharepoint Site Overview</vt:lpstr>
      <vt:lpstr>Community Collaboration Sharepoint Site Overview</vt:lpstr>
      <vt:lpstr>Community Collaboration Sharepoint Site Overview</vt:lpstr>
      <vt:lpstr>Community Collaboration Sharepoint Site Overview</vt:lpstr>
      <vt:lpstr>Community Collaboration Sharepoint Site Overview</vt:lpstr>
      <vt:lpstr>Community Collaboration Sharepoint Site Overview</vt:lpstr>
      <vt:lpstr>Community Collaboration Sharepoint Site Overview</vt:lpstr>
      <vt:lpstr>Community Collaboration Sharepoint Site Overview</vt:lpstr>
      <vt:lpstr>Community Collaboration Sharepoint Site Overview</vt:lpstr>
      <vt:lpstr>Community Collaboration Sharepoint Site Overview</vt:lpstr>
      <vt:lpstr>Community Collaboration Sharepoint Site Overview</vt:lpstr>
      <vt:lpstr>Community Collaboration Sharepoint Site Overview</vt:lpstr>
      <vt:lpstr>Community Collaboration Sharepoint Site Overview</vt:lpstr>
      <vt:lpstr>Community Collaboration Sharepoint Site Overview</vt:lpstr>
      <vt:lpstr>Community Collaboration Sharepoint Site Overview</vt:lpstr>
      <vt:lpstr>Community Collaboration Sharepoint Site Overview</vt:lpstr>
      <vt:lpstr>Community Collaboration Sharepoint Site Overview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Amanda</dc:creator>
  <cp:lastModifiedBy>Nicholas Pascucci</cp:lastModifiedBy>
  <cp:revision>284</cp:revision>
  <cp:lastPrinted>2014-10-07T13:26:32Z</cp:lastPrinted>
  <dcterms:created xsi:type="dcterms:W3CDTF">2013-01-14T20:00:16Z</dcterms:created>
  <dcterms:modified xsi:type="dcterms:W3CDTF">2016-10-17T20:34:32Z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0x0101009ED5025339710E4BA5C63EAB6B0D8221</vt:lpwstr>
  </property>
</Properties>
</file>